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73" r:id="rId3"/>
    <p:sldId id="274" r:id="rId4"/>
    <p:sldId id="276" r:id="rId5"/>
    <p:sldId id="275" r:id="rId6"/>
    <p:sldId id="257" r:id="rId7"/>
    <p:sldId id="288" r:id="rId8"/>
    <p:sldId id="277" r:id="rId9"/>
    <p:sldId id="268" r:id="rId10"/>
    <p:sldId id="289" r:id="rId11"/>
    <p:sldId id="290" r:id="rId12"/>
    <p:sldId id="278" r:id="rId13"/>
    <p:sldId id="279" r:id="rId14"/>
  </p:sldIdLst>
  <p:sldSz cx="9144000" cy="5143500" type="screen16x9"/>
  <p:notesSz cx="6858000" cy="9144000"/>
  <p:embeddedFontLst>
    <p:embeddedFont>
      <p:font typeface="Maven Pro" panose="020B0604020202020204" charset="0"/>
      <p:regular r:id="rId16"/>
      <p:bold r:id="rId17"/>
    </p:embeddedFont>
    <p:embeddedFont>
      <p:font typeface="Nuni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d7c1dbb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d7c1dbb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d7c1dbbbc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d7c1dbbbc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989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4D06A40-D7A1-4EFE-B8B8-1DC631A7F1C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AF12CCA-9FE2-4087-827B-850E428C5580}"/>
              </a:ext>
            </a:extLst>
          </p:cNvPr>
          <p:cNvSpPr txBox="1"/>
          <p:nvPr/>
        </p:nvSpPr>
        <p:spPr>
          <a:xfrm>
            <a:off x="323070" y="2105276"/>
            <a:ext cx="29527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Réaliser par:</a:t>
            </a:r>
          </a:p>
          <a:p>
            <a:r>
              <a:rPr lang="fr-FR" b="1" dirty="0">
                <a:solidFill>
                  <a:schemeClr val="bg1"/>
                </a:solidFill>
              </a:rPr>
              <a:t> OUADOUDI Jaafar</a:t>
            </a:r>
          </a:p>
          <a:p>
            <a:r>
              <a:rPr lang="fr-FR" b="1" dirty="0">
                <a:solidFill>
                  <a:schemeClr val="bg1"/>
                </a:solidFill>
              </a:rPr>
              <a:t> JOUDARI Alaeddine</a:t>
            </a:r>
          </a:p>
          <a:p>
            <a:r>
              <a:rPr lang="fr-FR" b="1" dirty="0">
                <a:solidFill>
                  <a:schemeClr val="bg1"/>
                </a:solidFill>
              </a:rPr>
              <a:t> ZBIRI Walid</a:t>
            </a:r>
          </a:p>
          <a:p>
            <a:r>
              <a:rPr lang="fr-FR" b="1" dirty="0">
                <a:solidFill>
                  <a:schemeClr val="bg1"/>
                </a:solidFill>
              </a:rPr>
              <a:t> ESSEMLALI Oussama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A7BA5F-5B88-4B90-8A92-068920044095}"/>
              </a:ext>
            </a:extLst>
          </p:cNvPr>
          <p:cNvSpPr/>
          <p:nvPr/>
        </p:nvSpPr>
        <p:spPr>
          <a:xfrm>
            <a:off x="662635" y="3715158"/>
            <a:ext cx="812021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EMOTIONS DETECTOR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C154559-6D06-43AD-BA2B-8E912FCE8664}"/>
              </a:ext>
            </a:extLst>
          </p:cNvPr>
          <p:cNvSpPr txBox="1"/>
          <p:nvPr/>
        </p:nvSpPr>
        <p:spPr>
          <a:xfrm>
            <a:off x="301485" y="4555599"/>
            <a:ext cx="224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Encadrer par :</a:t>
            </a:r>
          </a:p>
          <a:p>
            <a:r>
              <a:rPr lang="fr-FR" b="1" dirty="0">
                <a:solidFill>
                  <a:schemeClr val="bg1"/>
                </a:solidFill>
              </a:rPr>
              <a:t> Mr </a:t>
            </a:r>
            <a:r>
              <a:rPr lang="fr-FR" b="1" dirty="0" err="1">
                <a:solidFill>
                  <a:schemeClr val="bg1"/>
                </a:solidFill>
              </a:rPr>
              <a:t>Bajit</a:t>
            </a:r>
            <a:r>
              <a:rPr lang="fr-FR" b="1" dirty="0">
                <a:solidFill>
                  <a:schemeClr val="bg1"/>
                </a:solidFill>
              </a:rPr>
              <a:t> Abderrahim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46F56FE-B8EF-46D5-8C8B-35973BA2ABF5}"/>
              </a:ext>
            </a:extLst>
          </p:cNvPr>
          <p:cNvSpPr txBox="1"/>
          <p:nvPr/>
        </p:nvSpPr>
        <p:spPr>
          <a:xfrm>
            <a:off x="2844520" y="4737105"/>
            <a:ext cx="1131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2019/2020</a:t>
            </a:r>
          </a:p>
        </p:txBody>
      </p:sp>
      <p:pic>
        <p:nvPicPr>
          <p:cNvPr id="5" name="Image 4" descr="Une image contenant feux d’artifice&#10;&#10;Description générée automatiquement">
            <a:extLst>
              <a:ext uri="{FF2B5EF4-FFF2-40B4-BE49-F238E27FC236}">
                <a16:creationId xmlns:a16="http://schemas.microsoft.com/office/drawing/2014/main" id="{58A60AAF-5222-4A6A-AD0F-78DD9366F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410" y="-155412"/>
            <a:ext cx="2872388" cy="1353214"/>
          </a:xfrm>
          <a:prstGeom prst="rect">
            <a:avLst/>
          </a:prstGeom>
        </p:spPr>
      </p:pic>
      <p:pic>
        <p:nvPicPr>
          <p:cNvPr id="12" name="Image 1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0D75F34-2C4A-4D3C-9A0D-4FB5BF7AC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60" y="166135"/>
            <a:ext cx="1450856" cy="10187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78138B-2BF8-4BA2-ABB0-01C95A14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84914A-8702-41CD-A221-FE3D1E82C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, assis, téléphone&#10;&#10;Description générée automatiquement">
            <a:extLst>
              <a:ext uri="{FF2B5EF4-FFF2-40B4-BE49-F238E27FC236}">
                <a16:creationId xmlns:a16="http://schemas.microsoft.com/office/drawing/2014/main" id="{9EBF217E-0462-48B4-AF64-2B20E13B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698" y="598575"/>
            <a:ext cx="6690502" cy="4499135"/>
          </a:xfrm>
          <a:prstGeom prst="rect">
            <a:avLst/>
          </a:prstGeom>
        </p:spPr>
      </p:pic>
      <p:sp>
        <p:nvSpPr>
          <p:cNvPr id="6" name="Google Shape;382;p25">
            <a:extLst>
              <a:ext uri="{FF2B5EF4-FFF2-40B4-BE49-F238E27FC236}">
                <a16:creationId xmlns:a16="http://schemas.microsoft.com/office/drawing/2014/main" id="{D4A0E2D7-2B38-40DC-B420-389036239FEE}"/>
              </a:ext>
            </a:extLst>
          </p:cNvPr>
          <p:cNvSpPr txBox="1">
            <a:spLocks/>
          </p:cNvSpPr>
          <p:nvPr/>
        </p:nvSpPr>
        <p:spPr>
          <a:xfrm>
            <a:off x="1078640" y="45790"/>
            <a:ext cx="66594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algn="ctr"/>
            <a:r>
              <a:rPr lang="fr-FR" dirty="0"/>
              <a:t>Utilisation du model</a:t>
            </a:r>
          </a:p>
        </p:txBody>
      </p:sp>
    </p:spTree>
    <p:extLst>
      <p:ext uri="{BB962C8B-B14F-4D97-AF65-F5344CB8AC3E}">
        <p14:creationId xmlns:p14="http://schemas.microsoft.com/office/powerpoint/2010/main" val="310717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E22DBD7-27D5-4194-91BA-3197CDC1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232" y="645458"/>
            <a:ext cx="2462270" cy="4233903"/>
          </a:xfrm>
          <a:prstGeom prst="rect">
            <a:avLst/>
          </a:prstGeom>
        </p:spPr>
      </p:pic>
      <p:sp>
        <p:nvSpPr>
          <p:cNvPr id="6" name="Google Shape;382;p25">
            <a:extLst>
              <a:ext uri="{FF2B5EF4-FFF2-40B4-BE49-F238E27FC236}">
                <a16:creationId xmlns:a16="http://schemas.microsoft.com/office/drawing/2014/main" id="{68AE7812-E621-4AA5-8C78-C1B1F3925D96}"/>
              </a:ext>
            </a:extLst>
          </p:cNvPr>
          <p:cNvSpPr txBox="1">
            <a:spLocks/>
          </p:cNvSpPr>
          <p:nvPr/>
        </p:nvSpPr>
        <p:spPr>
          <a:xfrm>
            <a:off x="-950298" y="1718514"/>
            <a:ext cx="66594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algn="ctr"/>
            <a:r>
              <a:rPr lang="fr-FR" dirty="0"/>
              <a:t>Résultats sur les LEDS</a:t>
            </a:r>
          </a:p>
        </p:txBody>
      </p:sp>
    </p:spTree>
    <p:extLst>
      <p:ext uri="{BB962C8B-B14F-4D97-AF65-F5344CB8AC3E}">
        <p14:creationId xmlns:p14="http://schemas.microsoft.com/office/powerpoint/2010/main" val="3144592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4A69232-40D8-48E3-9D0D-A849145C00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A696FBC-DEEF-4231-9904-F03EFDF59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162" y="2571750"/>
            <a:ext cx="7030500" cy="999300"/>
          </a:xfrm>
        </p:spPr>
        <p:txBody>
          <a:bodyPr/>
          <a:lstStyle/>
          <a:p>
            <a:r>
              <a:rPr lang="fr-FR" sz="3600" dirty="0">
                <a:solidFill>
                  <a:schemeClr val="bg1">
                    <a:lumMod val="95000"/>
                  </a:schemeClr>
                </a:solidFill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7475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6608CE0-6213-4F5A-B79E-CD870615EB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FCF375C-E88D-4DCB-9195-C70AFEED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102" y="2710062"/>
            <a:ext cx="7030500" cy="9993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134913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7FDC99A-0F05-4C8E-98AD-C00EACD0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FC7AFF1-DB3A-466A-A45B-E8BDC9481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316" y="641489"/>
            <a:ext cx="7030500" cy="999300"/>
          </a:xfrm>
        </p:spPr>
        <p:txBody>
          <a:bodyPr/>
          <a:lstStyle/>
          <a:p>
            <a:r>
              <a:rPr lang="fr-FR" dirty="0">
                <a:solidFill>
                  <a:srgbClr val="000000"/>
                </a:solidFill>
              </a:rPr>
              <a:t>Sommaire: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EB1A797-F010-48E6-9E2F-3B22D78CF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359323"/>
            <a:ext cx="4306337" cy="3473102"/>
          </a:xfrm>
        </p:spPr>
        <p:txBody>
          <a:bodyPr/>
          <a:lstStyle/>
          <a:p>
            <a:pPr marL="146050" indent="0">
              <a:buNone/>
            </a:pPr>
            <a:r>
              <a:rPr lang="fr-FR" sz="2800" b="1" dirty="0">
                <a:solidFill>
                  <a:schemeClr val="bg1"/>
                </a:solidFill>
              </a:rPr>
              <a:t>Qui sommes nous ?</a:t>
            </a:r>
          </a:p>
          <a:p>
            <a:pPr marL="146050" indent="0">
              <a:buNone/>
            </a:pPr>
            <a:r>
              <a:rPr lang="fr-FR" sz="2800" b="1" dirty="0">
                <a:solidFill>
                  <a:schemeClr val="bg1"/>
                </a:solidFill>
              </a:rPr>
              <a:t>Outils utilisées</a:t>
            </a:r>
          </a:p>
          <a:p>
            <a:pPr marL="146050" indent="0">
              <a:buNone/>
            </a:pPr>
            <a:r>
              <a:rPr lang="fr-FR" sz="2800" b="1" dirty="0">
                <a:solidFill>
                  <a:schemeClr val="bg1"/>
                </a:solidFill>
              </a:rPr>
              <a:t>Concept du projet </a:t>
            </a:r>
          </a:p>
          <a:p>
            <a:pPr marL="146050" indent="0">
              <a:buNone/>
            </a:pPr>
            <a:r>
              <a:rPr lang="fr-FR" sz="2800" b="1" dirty="0">
                <a:solidFill>
                  <a:schemeClr val="bg1"/>
                </a:solidFill>
              </a:rPr>
              <a:t>Analysons le code</a:t>
            </a:r>
          </a:p>
          <a:p>
            <a:pPr marL="146050" indent="0">
              <a:buNone/>
            </a:pPr>
            <a:r>
              <a:rPr lang="fr-FR" sz="2800" b="1" dirty="0">
                <a:solidFill>
                  <a:schemeClr val="bg1"/>
                </a:solidFill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61207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9CFD8C-0244-4DE1-A9DA-6136618DB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8000"/>
                    </a14:imgEffect>
                    <a14:imgEffect>
                      <a14:saturation sat="57000"/>
                    </a14:imgEffect>
                    <a14:imgEffect>
                      <a14:brightnessContrast bright="-28000" contrast="-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0379"/>
            <a:ext cx="9144000" cy="519387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03E5C0-4DD7-4BD1-9E08-69A6D6D68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38" y="187870"/>
            <a:ext cx="7030500" cy="9993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Qui sommes nous?</a:t>
            </a:r>
          </a:p>
        </p:txBody>
      </p:sp>
      <p:pic>
        <p:nvPicPr>
          <p:cNvPr id="18" name="Image 17" descr="Une image contenant personne, homme, habits, souriant&#10;&#10;Description générée automatiquement">
            <a:extLst>
              <a:ext uri="{FF2B5EF4-FFF2-40B4-BE49-F238E27FC236}">
                <a16:creationId xmlns:a16="http://schemas.microsoft.com/office/drawing/2014/main" id="{71CC78F2-069F-4345-9714-D8BDA8FF6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2" y="1483962"/>
            <a:ext cx="1793372" cy="2394488"/>
          </a:xfrm>
          <a:prstGeom prst="rect">
            <a:avLst/>
          </a:prstGeom>
        </p:spPr>
      </p:pic>
      <p:pic>
        <p:nvPicPr>
          <p:cNvPr id="20" name="Image 19" descr="Une image contenant personne, intérieur, homme, plafond&#10;&#10;Description générée automatiquement">
            <a:extLst>
              <a:ext uri="{FF2B5EF4-FFF2-40B4-BE49-F238E27FC236}">
                <a16:creationId xmlns:a16="http://schemas.microsoft.com/office/drawing/2014/main" id="{AE139AC6-B81B-47D6-AD84-57678B3D8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308" y="1483962"/>
            <a:ext cx="1795866" cy="2394488"/>
          </a:xfrm>
          <a:prstGeom prst="rect">
            <a:avLst/>
          </a:prstGeom>
        </p:spPr>
      </p:pic>
      <p:pic>
        <p:nvPicPr>
          <p:cNvPr id="22" name="Image 21" descr="Une image contenant extérieur, personne, homme, clôture&#10;&#10;Description générée automatiquement">
            <a:extLst>
              <a:ext uri="{FF2B5EF4-FFF2-40B4-BE49-F238E27FC236}">
                <a16:creationId xmlns:a16="http://schemas.microsoft.com/office/drawing/2014/main" id="{15C6ECB8-6F05-4FAD-93E2-2A7B0ECEE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6713" y="1483962"/>
            <a:ext cx="1946006" cy="2394488"/>
          </a:xfrm>
          <a:prstGeom prst="rect">
            <a:avLst/>
          </a:prstGeom>
        </p:spPr>
      </p:pic>
      <p:pic>
        <p:nvPicPr>
          <p:cNvPr id="24" name="Image 23" descr="Une image contenant personne, intérieur, homme, lit&#10;&#10;Description générée automatiquement">
            <a:extLst>
              <a:ext uri="{FF2B5EF4-FFF2-40B4-BE49-F238E27FC236}">
                <a16:creationId xmlns:a16="http://schemas.microsoft.com/office/drawing/2014/main" id="{F3F661A4-DCD8-4605-87F4-A9F560F9EC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057"/>
          <a:stretch/>
        </p:blipFill>
        <p:spPr>
          <a:xfrm rot="5400000">
            <a:off x="4464700" y="1654810"/>
            <a:ext cx="2394492" cy="205280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E38463E7-F867-400B-907D-7710341F56FB}"/>
              </a:ext>
            </a:extLst>
          </p:cNvPr>
          <p:cNvSpPr txBox="1"/>
          <p:nvPr/>
        </p:nvSpPr>
        <p:spPr>
          <a:xfrm>
            <a:off x="224772" y="4293031"/>
            <a:ext cx="8771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ZBIRI Walid                         OUADOUDI Jaafar              JOUDARI Alaeddine              ESSEMLALI Oussama</a:t>
            </a:r>
          </a:p>
        </p:txBody>
      </p:sp>
    </p:spTree>
    <p:extLst>
      <p:ext uri="{BB962C8B-B14F-4D97-AF65-F5344CB8AC3E}">
        <p14:creationId xmlns:p14="http://schemas.microsoft.com/office/powerpoint/2010/main" val="410969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16E1EC-DCF7-401C-A720-8A908E62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48" y="149630"/>
            <a:ext cx="7030500" cy="999300"/>
          </a:xfrm>
        </p:spPr>
        <p:txBody>
          <a:bodyPr/>
          <a:lstStyle/>
          <a:p>
            <a:r>
              <a:rPr lang="fr-FR" dirty="0">
                <a:solidFill>
                  <a:srgbClr val="C00000"/>
                </a:solidFill>
              </a:rPr>
              <a:t>Outils utilisées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BDA5AF-D16E-41C4-8056-E45BAC120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33" t="14604" r="17694" b="17623"/>
          <a:stretch/>
        </p:blipFill>
        <p:spPr>
          <a:xfrm>
            <a:off x="326800" y="1581267"/>
            <a:ext cx="2192279" cy="12162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7BA3EA-B8EF-4821-BAC2-F763FD56D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57" t="11326" r="18316" b="17788"/>
          <a:stretch/>
        </p:blipFill>
        <p:spPr>
          <a:xfrm>
            <a:off x="397147" y="2754045"/>
            <a:ext cx="2051584" cy="951669"/>
          </a:xfrm>
          <a:prstGeom prst="rect">
            <a:avLst/>
          </a:prstGeom>
        </p:spPr>
      </p:pic>
      <p:pic>
        <p:nvPicPr>
          <p:cNvPr id="9" name="Image 8" descr="Une image contenant dessin, table&#10;&#10;Description générée automatiquement">
            <a:extLst>
              <a:ext uri="{FF2B5EF4-FFF2-40B4-BE49-F238E27FC236}">
                <a16:creationId xmlns:a16="http://schemas.microsoft.com/office/drawing/2014/main" id="{D096ED29-DFA2-4B4D-8082-F7D82E5E2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48" y="813610"/>
            <a:ext cx="2192279" cy="87691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1D3933-91EF-4D05-9599-CB6BC6D85AD2}"/>
              </a:ext>
            </a:extLst>
          </p:cNvPr>
          <p:cNvSpPr txBox="1"/>
          <p:nvPr/>
        </p:nvSpPr>
        <p:spPr>
          <a:xfrm>
            <a:off x="2859434" y="951858"/>
            <a:ext cx="496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</a:t>
            </a:r>
            <a:r>
              <a:rPr lang="en-US" b="1" dirty="0"/>
              <a:t>NumPy</a:t>
            </a:r>
            <a:r>
              <a:rPr lang="en-US" dirty="0"/>
              <a:t> </a:t>
            </a:r>
            <a:r>
              <a:rPr lang="fr-FR" dirty="0"/>
              <a:t>est destinée à manipuler des matrices ou tableaux multidimensionnels ainsi que des fonctions mathématiques opérant sur ces tableaux</a:t>
            </a:r>
            <a:r>
              <a:rPr lang="en-US" dirty="0"/>
              <a:t>.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5A41501-8253-4DA3-86B0-4446B606C131}"/>
              </a:ext>
            </a:extLst>
          </p:cNvPr>
          <p:cNvSpPr txBox="1"/>
          <p:nvPr/>
        </p:nvSpPr>
        <p:spPr>
          <a:xfrm>
            <a:off x="2859434" y="1712351"/>
            <a:ext cx="518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</a:t>
            </a:r>
            <a:r>
              <a:rPr lang="en-US" b="1" dirty="0"/>
              <a:t>TensorFlow</a:t>
            </a:r>
            <a:r>
              <a:rPr lang="en-US" dirty="0"/>
              <a:t> </a:t>
            </a:r>
            <a:r>
              <a:rPr lang="fr-FR" dirty="0"/>
              <a:t>est un outil open source d'apprentissage automatique utilisé en Intelligence artificielle </a:t>
            </a:r>
            <a:r>
              <a:rPr lang="en-US" dirty="0"/>
              <a:t>.</a:t>
            </a:r>
            <a:endParaRPr lang="fr-FR" dirty="0"/>
          </a:p>
          <a:p>
            <a:r>
              <a:rPr lang="en-US" dirty="0"/>
              <a:t>    </a:t>
            </a:r>
            <a:r>
              <a:rPr lang="en-US" b="1" dirty="0"/>
              <a:t>Keras</a:t>
            </a:r>
            <a:r>
              <a:rPr lang="en-US" dirty="0"/>
              <a:t> est une bibliothèque de Python </a:t>
            </a:r>
            <a:r>
              <a:rPr lang="fr-FR" dirty="0"/>
              <a:t>utilisée pour le Deep Learning.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043F9F9-3E4B-40FC-A59E-C5E5DAC0B3B9}"/>
              </a:ext>
            </a:extLst>
          </p:cNvPr>
          <p:cNvSpPr txBox="1"/>
          <p:nvPr/>
        </p:nvSpPr>
        <p:spPr>
          <a:xfrm>
            <a:off x="2859434" y="2968269"/>
            <a:ext cx="5075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OpenCV</a:t>
            </a:r>
            <a:r>
              <a:rPr lang="en-US" dirty="0"/>
              <a:t> </a:t>
            </a:r>
            <a:r>
              <a:rPr lang="fr-FR" dirty="0"/>
              <a:t>est une bibliothèque graphique libre spécialisée dans le traitement d'images en temps réel.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50E658-DEB9-4623-BD3B-8F55796E92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9127" y="3705714"/>
            <a:ext cx="1727624" cy="95166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9A870B9-44D6-4F6D-8CE8-ACB93706DE9D}"/>
              </a:ext>
            </a:extLst>
          </p:cNvPr>
          <p:cNvSpPr txBox="1"/>
          <p:nvPr/>
        </p:nvSpPr>
        <p:spPr>
          <a:xfrm>
            <a:off x="2962681" y="3793300"/>
            <a:ext cx="476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MQTT</a:t>
            </a:r>
            <a:r>
              <a:rPr lang="fr-FR" dirty="0"/>
              <a:t> est un protocole utilisé pour la communication entre les objets IOT.</a:t>
            </a:r>
          </a:p>
        </p:txBody>
      </p:sp>
    </p:spTree>
    <p:extLst>
      <p:ext uri="{BB962C8B-B14F-4D97-AF65-F5344CB8AC3E}">
        <p14:creationId xmlns:p14="http://schemas.microsoft.com/office/powerpoint/2010/main" val="2966661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DD9640-7996-47CE-8BCF-63365DD7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D80F83-0F60-44A1-AE6D-F7CEEA867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 descr="Une image contenant chaîne, table&#10;&#10;Description générée automatiquement">
            <a:extLst>
              <a:ext uri="{FF2B5EF4-FFF2-40B4-BE49-F238E27FC236}">
                <a16:creationId xmlns:a16="http://schemas.microsoft.com/office/drawing/2014/main" id="{1AE97180-F756-4B74-B595-2D3C5FDE4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77DD772-F222-46F0-9A3B-BD6F67471737}"/>
              </a:ext>
            </a:extLst>
          </p:cNvPr>
          <p:cNvSpPr txBox="1"/>
          <p:nvPr/>
        </p:nvSpPr>
        <p:spPr>
          <a:xfrm>
            <a:off x="309966" y="2571750"/>
            <a:ext cx="3605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Concept du projet</a:t>
            </a:r>
          </a:p>
        </p:txBody>
      </p:sp>
    </p:spTree>
    <p:extLst>
      <p:ext uri="{BB962C8B-B14F-4D97-AF65-F5344CB8AC3E}">
        <p14:creationId xmlns:p14="http://schemas.microsoft.com/office/powerpoint/2010/main" val="1448995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/>
          <p:nvPr/>
        </p:nvSpPr>
        <p:spPr>
          <a:xfrm>
            <a:off x="1406710" y="359659"/>
            <a:ext cx="1287600" cy="14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Detection des </a:t>
            </a:r>
            <a:r>
              <a:rPr lang="fr-FR" dirty="0"/>
              <a:t>visages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6" name="Google Shape;286;p14"/>
          <p:cNvSpPr/>
          <p:nvPr/>
        </p:nvSpPr>
        <p:spPr>
          <a:xfrm>
            <a:off x="2768027" y="896209"/>
            <a:ext cx="895500" cy="36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14"/>
          <p:cNvSpPr/>
          <p:nvPr/>
        </p:nvSpPr>
        <p:spPr>
          <a:xfrm>
            <a:off x="3928200" y="359659"/>
            <a:ext cx="1287600" cy="14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14"/>
          <p:cNvSpPr/>
          <p:nvPr/>
        </p:nvSpPr>
        <p:spPr>
          <a:xfrm rot="2881521">
            <a:off x="5202333" y="1077576"/>
            <a:ext cx="895399" cy="36266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9" name="Google Shape;289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6045960" y="1642248"/>
            <a:ext cx="2555007" cy="15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86;p14">
            <a:extLst>
              <a:ext uri="{FF2B5EF4-FFF2-40B4-BE49-F238E27FC236}">
                <a16:creationId xmlns:a16="http://schemas.microsoft.com/office/drawing/2014/main" id="{A5BB6134-42D1-42D4-9AC1-F7B1C3622AFE}"/>
              </a:ext>
            </a:extLst>
          </p:cNvPr>
          <p:cNvSpPr/>
          <p:nvPr/>
        </p:nvSpPr>
        <p:spPr>
          <a:xfrm rot="10800000">
            <a:off x="5025857" y="2390400"/>
            <a:ext cx="895500" cy="36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CE6162C-BB52-412A-9CB7-967011DB638D}"/>
              </a:ext>
            </a:extLst>
          </p:cNvPr>
          <p:cNvSpPr txBox="1"/>
          <p:nvPr/>
        </p:nvSpPr>
        <p:spPr>
          <a:xfrm>
            <a:off x="6400719" y="3273395"/>
            <a:ext cx="210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Détection d’émotion</a:t>
            </a:r>
          </a:p>
        </p:txBody>
      </p:sp>
      <p:pic>
        <p:nvPicPr>
          <p:cNvPr id="4" name="Image 3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A77B7E83-E42D-479C-B562-E67641191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726" y="2035200"/>
            <a:ext cx="2341528" cy="1435801"/>
          </a:xfrm>
          <a:prstGeom prst="rect">
            <a:avLst/>
          </a:prstGeom>
        </p:spPr>
      </p:pic>
      <p:sp>
        <p:nvSpPr>
          <p:cNvPr id="14" name="Google Shape;286;p14">
            <a:extLst>
              <a:ext uri="{FF2B5EF4-FFF2-40B4-BE49-F238E27FC236}">
                <a16:creationId xmlns:a16="http://schemas.microsoft.com/office/drawing/2014/main" id="{60E87414-006D-40E9-9D92-24BC12706DEE}"/>
              </a:ext>
            </a:extLst>
          </p:cNvPr>
          <p:cNvSpPr/>
          <p:nvPr/>
        </p:nvSpPr>
        <p:spPr>
          <a:xfrm rot="9180143">
            <a:off x="1601925" y="2571750"/>
            <a:ext cx="895500" cy="36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age 5" descr="Une image contenant circuit&#10;&#10;Description générée automatiquement">
            <a:extLst>
              <a:ext uri="{FF2B5EF4-FFF2-40B4-BE49-F238E27FC236}">
                <a16:creationId xmlns:a16="http://schemas.microsoft.com/office/drawing/2014/main" id="{5354E9AF-C9CB-43B0-A891-72F5BBB356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27" b="12907"/>
          <a:stretch/>
        </p:blipFill>
        <p:spPr>
          <a:xfrm>
            <a:off x="209409" y="3241730"/>
            <a:ext cx="2402143" cy="116890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86FC5D9-7C28-4289-A523-70EA98404C4D}"/>
              </a:ext>
            </a:extLst>
          </p:cNvPr>
          <p:cNvSpPr txBox="1"/>
          <p:nvPr/>
        </p:nvSpPr>
        <p:spPr>
          <a:xfrm>
            <a:off x="373723" y="4534419"/>
            <a:ext cx="2237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Résultats sur les LEDS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D25369-4823-4979-A35F-1A9661F1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6AD72E-CB53-47E3-9EC4-E67BAC6AA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D96286F-D11E-41D5-BC82-2A2EE01E6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2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4E64504-1595-4557-B856-E89BA85406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39" y="0"/>
            <a:ext cx="9124121" cy="51435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F18A333-4F8C-4792-907C-BFCE3FA1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933" y="1904621"/>
            <a:ext cx="7030500" cy="999300"/>
          </a:xfrm>
        </p:spPr>
        <p:txBody>
          <a:bodyPr/>
          <a:lstStyle/>
          <a:p>
            <a:r>
              <a:rPr lang="fr-FR" sz="3600" dirty="0">
                <a:solidFill>
                  <a:srgbClr val="000000"/>
                </a:solidFill>
              </a:rPr>
              <a:t>Analysons le code</a:t>
            </a:r>
          </a:p>
        </p:txBody>
      </p:sp>
    </p:spTree>
    <p:extLst>
      <p:ext uri="{BB962C8B-B14F-4D97-AF65-F5344CB8AC3E}">
        <p14:creationId xmlns:p14="http://schemas.microsoft.com/office/powerpoint/2010/main" val="361370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"/>
          <p:cNvSpPr txBox="1">
            <a:spLocks noGrp="1"/>
          </p:cNvSpPr>
          <p:nvPr>
            <p:ph type="title"/>
          </p:nvPr>
        </p:nvSpPr>
        <p:spPr>
          <a:xfrm>
            <a:off x="1085972" y="191975"/>
            <a:ext cx="6659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</a:t>
            </a:r>
            <a:endParaRPr dirty="0"/>
          </a:p>
        </p:txBody>
      </p:sp>
      <p:sp>
        <p:nvSpPr>
          <p:cNvPr id="383" name="Google Shape;383;p25"/>
          <p:cNvSpPr txBox="1"/>
          <p:nvPr/>
        </p:nvSpPr>
        <p:spPr>
          <a:xfrm>
            <a:off x="1895672" y="829400"/>
            <a:ext cx="504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Création du CNN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4" name="Google Shape;384;p25"/>
          <p:cNvPicPr preferRelativeResize="0"/>
          <p:nvPr/>
        </p:nvPicPr>
        <p:blipFill rotWithShape="1">
          <a:blip r:embed="rId3"/>
          <a:srcRect t="13823"/>
          <a:stretch/>
        </p:blipFill>
        <p:spPr>
          <a:xfrm>
            <a:off x="1659751" y="1399775"/>
            <a:ext cx="5663133" cy="3233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165</Words>
  <Application>Microsoft Office PowerPoint</Application>
  <PresentationFormat>Affichage à l'écran (16:9)</PresentationFormat>
  <Paragraphs>35</Paragraphs>
  <Slides>13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Nunito</vt:lpstr>
      <vt:lpstr>Arial</vt:lpstr>
      <vt:lpstr>Maven Pro</vt:lpstr>
      <vt:lpstr>Momentum</vt:lpstr>
      <vt:lpstr>Présentation PowerPoint</vt:lpstr>
      <vt:lpstr>Sommaire:</vt:lpstr>
      <vt:lpstr>Qui sommes nous?</vt:lpstr>
      <vt:lpstr>Outils utilisées :</vt:lpstr>
      <vt:lpstr>Présentation PowerPoint</vt:lpstr>
      <vt:lpstr>Présentation PowerPoint</vt:lpstr>
      <vt:lpstr>Présentation PowerPoint</vt:lpstr>
      <vt:lpstr>Analysons le code</vt:lpstr>
      <vt:lpstr>CNN</vt:lpstr>
      <vt:lpstr>Présentation PowerPoint</vt:lpstr>
      <vt:lpstr>Présentation PowerPoint</vt:lpstr>
      <vt:lpstr>Simulation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Détection des cartes de jeux</dc:title>
  <cp:lastModifiedBy>sc</cp:lastModifiedBy>
  <cp:revision>36</cp:revision>
  <dcterms:modified xsi:type="dcterms:W3CDTF">2020-01-15T10:03:31Z</dcterms:modified>
</cp:coreProperties>
</file>